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73" r:id="rId4"/>
    <p:sldId id="276" r:id="rId5"/>
    <p:sldId id="295" r:id="rId6"/>
    <p:sldId id="290" r:id="rId7"/>
    <p:sldId id="292" r:id="rId8"/>
    <p:sldId id="301" r:id="rId9"/>
    <p:sldId id="293" r:id="rId10"/>
    <p:sldId id="296" r:id="rId11"/>
    <p:sldId id="280" r:id="rId12"/>
    <p:sldId id="282" r:id="rId13"/>
    <p:sldId id="283" r:id="rId14"/>
    <p:sldId id="299" r:id="rId15"/>
    <p:sldId id="298" r:id="rId16"/>
    <p:sldId id="286" r:id="rId17"/>
    <p:sldId id="300" r:id="rId18"/>
    <p:sldId id="303" r:id="rId19"/>
    <p:sldId id="278" r:id="rId20"/>
    <p:sldId id="302" r:id="rId21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99"/>
    <a:srgbClr val="FF0000"/>
    <a:srgbClr val="FFFF99"/>
    <a:srgbClr val="CCCCFF"/>
    <a:srgbClr val="1AA103"/>
    <a:srgbClr val="FC7B10"/>
    <a:srgbClr val="595959"/>
    <a:srgbClr val="00FF00"/>
    <a:srgbClr val="FFA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3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</a:t>
            </a:r>
          </a:p>
          <a:p>
            <a:r>
              <a:rPr lang="en-US" dirty="0"/>
              <a:t>Mention torque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938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Feedback is in terms of angle, not torque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8217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355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5, 8, 10,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007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2.png"/><Relationship Id="rId5" Type="http://schemas.openxmlformats.org/officeDocument/2006/relationships/image" Target="../media/image70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71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b="1" dirty="0"/>
              <a:t>Independent Study</a:t>
            </a:r>
          </a:p>
          <a:p>
            <a:pPr eaLnBrk="1" hangingPunct="1">
              <a:spcBef>
                <a:spcPct val="0"/>
              </a:spcBef>
            </a:pPr>
            <a:endParaRPr lang="de-DE" altLang="en-US" b="1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Sayantan Auddy</a:t>
            </a:r>
          </a:p>
          <a:p>
            <a:pPr eaLnBrk="1" hangingPunct="1">
              <a:spcBef>
                <a:spcPct val="0"/>
              </a:spcBef>
            </a:pPr>
            <a:endParaRPr lang="de-DE" altLang="en-US" sz="800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Advisor – Dr. Sven Magg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Robot Joint Control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blipFill>
                <a:blip r:embed="rId3"/>
                <a:stretch>
                  <a:fillRect t="-1563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220533" cy="874944"/>
            <a:chOff x="2818492" y="1979282"/>
            <a:chExt cx="122053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blipFill>
                  <a:blip r:embed="rId4"/>
                  <a:stretch>
                    <a:fillRect l="-2762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595718"/>
            <a:ext cx="1856267" cy="1203477"/>
            <a:chOff x="2476340" y="1625214"/>
            <a:chExt cx="1573732" cy="1203477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</m:oMath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blipFill>
                  <a:blip r:embed="rId5"/>
                  <a:stretch>
                    <a:fillRect t="-2128" b="-7092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818067" y="1966635"/>
            <a:ext cx="2576226" cy="390403"/>
            <a:chOff x="5995043" y="1701172"/>
            <a:chExt cx="2576226" cy="39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6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636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 bwMode="auto">
            <a:xfrm>
              <a:off x="5995043" y="2091575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5763983" y="4366539"/>
            <a:ext cx="2585267" cy="338554"/>
            <a:chOff x="5734487" y="4115820"/>
            <a:chExt cx="2585267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607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2041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685615"/>
            <a:chOff x="2518020" y="4131208"/>
            <a:chExt cx="3290207" cy="685615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𝑓𝑒𝑒𝑑𝑏𝑎𝑐𝑘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26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𝒇𝒆𝒆𝒅𝒃𝒂𝒄𝒌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1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21769" y="2203804"/>
            <a:ext cx="666498" cy="2362789"/>
            <a:chOff x="8221769" y="1885196"/>
            <a:chExt cx="666498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−(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1600" b="1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en-US" sz="1600" b="1" dirty="0"/>
                            <m:t>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</m:oMath>
                  </m:oMathPara>
                </a14:m>
                <a:endParaRPr lang="en-US" sz="1600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  <a:blipFill>
                <a:blip r:embed="rId14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593166"/>
            <a:chOff x="2818492" y="2579906"/>
            <a:chExt cx="1280614" cy="593166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33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79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1371600"/>
            <a:ext cx="8730343" cy="4876800"/>
          </a:xfrm>
        </p:spPr>
        <p:txBody>
          <a:bodyPr/>
          <a:lstStyle/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Neural oscillators – alternative approach to walking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Use of Matsuoka oscillator limited to torque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Presented joint control technique adapts Matsuoka oscillator to position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Can serve as a base for a framework of bio-inspired, model-free, biped locomotion</a:t>
            </a:r>
          </a:p>
          <a:p>
            <a:pPr marL="0" indent="0">
              <a:buNone/>
              <a:defRPr/>
            </a:pPr>
            <a:endParaRPr lang="en-AU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268" y="1409699"/>
            <a:ext cx="5085832" cy="4876800"/>
          </a:xfrm>
        </p:spPr>
        <p:txBody>
          <a:bodyPr/>
          <a:lstStyle/>
          <a:p>
            <a:r>
              <a:rPr lang="en-US" dirty="0"/>
              <a:t>Development of a bio-inspired framework for walking</a:t>
            </a:r>
          </a:p>
          <a:p>
            <a:endParaRPr lang="en-US" sz="1100" dirty="0"/>
          </a:p>
          <a:p>
            <a:pPr lvl="1"/>
            <a:r>
              <a:rPr lang="en-US" sz="2400" dirty="0"/>
              <a:t>Can be implemented on any position controlled robot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Uses Matsuoka oscillators for controlling joints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Balance maintained using a neural network based controller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35" y="1142755"/>
            <a:ext cx="2555943" cy="4648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Neural oscillator 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22218" y="802330"/>
            <a:ext cx="6774873" cy="379133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412764" y="4580146"/>
            <a:ext cx="261161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Adapted from [</a:t>
            </a:r>
            <a:r>
              <a:rPr lang="en-US" sz="1400" dirty="0" err="1">
                <a:solidFill>
                  <a:schemeClr val="bg2"/>
                </a:solidFill>
              </a:rPr>
              <a:t>Kieboom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318532" y="5650874"/>
            <a:ext cx="4556866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Optimization of oscillator parameters using PSO variants (high dimensional problem spaces)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122219" y="5203115"/>
            <a:ext cx="6774872" cy="102201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3950045" y="5203116"/>
            <a:ext cx="1119217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PSO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253346" y="4699284"/>
            <a:ext cx="412773" cy="412773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6801012" y="5904906"/>
            <a:ext cx="1149674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[Pant, 2007]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24240" y="1905983"/>
            <a:ext cx="3690460" cy="2397299"/>
            <a:chOff x="4363973" y="2110763"/>
            <a:chExt cx="3372551" cy="2190787"/>
          </a:xfrm>
        </p:grpSpPr>
        <p:sp>
          <p:nvSpPr>
            <p:cNvPr id="9" name="Rectangle 8"/>
            <p:cNvSpPr/>
            <p:nvPr/>
          </p:nvSpPr>
          <p:spPr bwMode="auto">
            <a:xfrm>
              <a:off x="4363973" y="2110763"/>
              <a:ext cx="3352799" cy="21907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4227600">
              <a:off x="7129272" y="3060913"/>
              <a:ext cx="899777" cy="3147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62">
                  <a:moveTo>
                    <a:pt x="0" y="0"/>
                  </a:moveTo>
                  <a:cubicBezTo>
                    <a:pt x="2207" y="-5"/>
                    <a:pt x="3892" y="1362"/>
                    <a:pt x="3892" y="1362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87288" y="2340414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R1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87520" y="3021895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R2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87750" y="3683027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R3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679214" y="2340645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R4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67967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R5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03743" y="2340645"/>
              <a:ext cx="429655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L1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04206" y="3021895"/>
              <a:ext cx="429192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L2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50420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L3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234017" y="2341107"/>
              <a:ext cx="429192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L4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255755" y="3683720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L5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 rot="9428400">
              <a:off x="5792940" y="2530226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 rot="4221000">
              <a:off x="4553248" y="3060204"/>
              <a:ext cx="900008" cy="3165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1370">
                  <a:moveTo>
                    <a:pt x="0" y="0"/>
                  </a:moveTo>
                  <a:cubicBezTo>
                    <a:pt x="2207" y="-1"/>
                    <a:pt x="3893" y="1370"/>
                    <a:pt x="3893" y="137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 rot="15123805">
              <a:off x="4341874" y="3063221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400" b="0" i="0" u="none" strike="noStrike" kern="1200" cap="none" dirty="0">
                <a:ln>
                  <a:noFill/>
                </a:ln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 rot="20312027">
              <a:off x="5055449" y="2293795"/>
              <a:ext cx="395199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50">
                  <a:moveTo>
                    <a:pt x="0" y="0"/>
                  </a:moveTo>
                  <a:cubicBezTo>
                    <a:pt x="991" y="0"/>
                    <a:pt x="1710" y="650"/>
                    <a:pt x="1710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rot="20483030">
              <a:off x="6899163" y="2320603"/>
              <a:ext cx="394274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50">
                  <a:moveTo>
                    <a:pt x="0" y="0"/>
                  </a:moveTo>
                  <a:cubicBezTo>
                    <a:pt x="991" y="0"/>
                    <a:pt x="1706" y="650"/>
                    <a:pt x="1706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rot="9571200">
              <a:off x="5037505" y="2642454"/>
              <a:ext cx="395199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49">
                  <a:moveTo>
                    <a:pt x="0" y="0"/>
                  </a:moveTo>
                  <a:cubicBezTo>
                    <a:pt x="991" y="-1"/>
                    <a:pt x="1710" y="649"/>
                    <a:pt x="1710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rot="9570000">
              <a:off x="6889677" y="2629744"/>
              <a:ext cx="394274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49">
                  <a:moveTo>
                    <a:pt x="0" y="0"/>
                  </a:moveTo>
                  <a:cubicBezTo>
                    <a:pt x="991" y="0"/>
                    <a:pt x="1706" y="649"/>
                    <a:pt x="1706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4449600">
              <a:off x="5530392" y="2845001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4524600">
              <a:off x="6633790" y="2862252"/>
              <a:ext cx="273101" cy="705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06">
                  <a:moveTo>
                    <a:pt x="0" y="0"/>
                  </a:moveTo>
                  <a:cubicBezTo>
                    <a:pt x="717" y="-5"/>
                    <a:pt x="1182" y="306"/>
                    <a:pt x="1182" y="30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 rot="4449600">
              <a:off x="5517726" y="3521295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 rot="4480800">
              <a:off x="6642617" y="3537370"/>
              <a:ext cx="273333" cy="73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21">
                  <a:moveTo>
                    <a:pt x="0" y="0"/>
                  </a:moveTo>
                  <a:cubicBezTo>
                    <a:pt x="718" y="4"/>
                    <a:pt x="1183" y="321"/>
                    <a:pt x="1183" y="32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 rot="15246120">
              <a:off x="5403067" y="2845454"/>
              <a:ext cx="272870" cy="721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3">
                  <a:moveTo>
                    <a:pt x="0" y="0"/>
                  </a:moveTo>
                  <a:cubicBezTo>
                    <a:pt x="717" y="-1"/>
                    <a:pt x="1181" y="313"/>
                    <a:pt x="1181" y="313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 rot="15061744">
              <a:off x="5389364" y="3524874"/>
              <a:ext cx="273101" cy="774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36">
                  <a:moveTo>
                    <a:pt x="0" y="0"/>
                  </a:moveTo>
                  <a:cubicBezTo>
                    <a:pt x="718" y="13"/>
                    <a:pt x="1182" y="336"/>
                    <a:pt x="1182" y="33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15387519">
              <a:off x="6521941" y="3538644"/>
              <a:ext cx="272870" cy="6798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95">
                  <a:moveTo>
                    <a:pt x="0" y="0"/>
                  </a:moveTo>
                  <a:cubicBezTo>
                    <a:pt x="717" y="-12"/>
                    <a:pt x="1181" y="295"/>
                    <a:pt x="1181" y="29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5433126">
              <a:off x="6506521" y="2849405"/>
              <a:ext cx="272870" cy="730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7">
                  <a:moveTo>
                    <a:pt x="0" y="0"/>
                  </a:moveTo>
                  <a:cubicBezTo>
                    <a:pt x="718" y="2"/>
                    <a:pt x="1181" y="317"/>
                    <a:pt x="1181" y="317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5123805">
              <a:off x="6958206" y="3054168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9428400" flipH="1" flipV="1">
              <a:off x="5806525" y="2198324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</p:grpSp>
      <p:pic>
        <p:nvPicPr>
          <p:cNvPr id="9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5" b="66726"/>
          <a:stretch/>
        </p:blipFill>
        <p:spPr bwMode="auto">
          <a:xfrm>
            <a:off x="4268212" y="830040"/>
            <a:ext cx="3202517" cy="11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1"/>
          <a:stretch/>
        </p:blipFill>
        <p:spPr>
          <a:xfrm>
            <a:off x="1444671" y="830040"/>
            <a:ext cx="2808676" cy="3592752"/>
          </a:xfrm>
        </p:spPr>
      </p:pic>
      <p:sp>
        <p:nvSpPr>
          <p:cNvPr id="10" name="TextBox 9"/>
          <p:cNvSpPr txBox="1"/>
          <p:nvPr/>
        </p:nvSpPr>
        <p:spPr bwMode="auto">
          <a:xfrm>
            <a:off x="1954770" y="4255114"/>
            <a:ext cx="6067689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Neural oscillator network controlling joints for walking</a:t>
            </a:r>
          </a:p>
        </p:txBody>
      </p:sp>
    </p:spTree>
    <p:extLst>
      <p:ext uri="{BB962C8B-B14F-4D97-AF65-F5344CB8AC3E}">
        <p14:creationId xmlns:p14="http://schemas.microsoft.com/office/powerpoint/2010/main" val="6739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44" grpId="0"/>
      <p:bldP spid="45" grpId="0" animBg="1"/>
      <p:bldP spid="46" grpId="0"/>
      <p:bldP spid="47" grpId="0" animBg="1"/>
      <p:bldP spid="5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Balance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913214" y="4515934"/>
            <a:ext cx="5528697" cy="641964"/>
            <a:chOff x="913214" y="4515934"/>
            <a:chExt cx="5528697" cy="641964"/>
          </a:xfrm>
        </p:grpSpPr>
        <p:grpSp>
          <p:nvGrpSpPr>
            <p:cNvPr id="85" name="Group 84"/>
            <p:cNvGrpSpPr/>
            <p:nvPr/>
          </p:nvGrpSpPr>
          <p:grpSpPr>
            <a:xfrm>
              <a:off x="2989118" y="4545500"/>
              <a:ext cx="3452793" cy="343932"/>
              <a:chOff x="2951018" y="4710600"/>
              <a:chExt cx="3452793" cy="343932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flipH="1">
                <a:off x="2951018" y="5054532"/>
                <a:ext cx="3452793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84" name="TextBox 83"/>
              <p:cNvSpPr txBox="1"/>
              <p:nvPr/>
            </p:nvSpPr>
            <p:spPr bwMode="auto">
              <a:xfrm>
                <a:off x="3297018" y="4710600"/>
                <a:ext cx="2723319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Vestibular information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 bwMode="auto">
            <a:xfrm>
              <a:off x="913214" y="4515934"/>
              <a:ext cx="2075904" cy="641964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/>
                <a:t>State Estimation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23131" y="673100"/>
            <a:ext cx="3944995" cy="5642790"/>
            <a:chOff x="5423131" y="673100"/>
            <a:chExt cx="3944995" cy="564279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423131" y="673100"/>
              <a:ext cx="3944995" cy="5295760"/>
              <a:chOff x="5423131" y="673100"/>
              <a:chExt cx="3944995" cy="52957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5766" y="3810004"/>
                <a:ext cx="1187045" cy="215885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grpSp>
            <p:nvGrpSpPr>
              <p:cNvPr id="73" name="Group 72"/>
              <p:cNvGrpSpPr/>
              <p:nvPr/>
            </p:nvGrpSpPr>
            <p:grpSpPr>
              <a:xfrm>
                <a:off x="5583139" y="965555"/>
                <a:ext cx="2813149" cy="1791616"/>
                <a:chOff x="5545039" y="1130655"/>
                <a:chExt cx="2813149" cy="1791616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653633" y="1239739"/>
                  <a:ext cx="2575967" cy="1565340"/>
                  <a:chOff x="4367218" y="2217787"/>
                  <a:chExt cx="3103512" cy="188591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367218" y="2313258"/>
                    <a:ext cx="3103512" cy="1790443"/>
                    <a:chOff x="4367218" y="2313258"/>
                    <a:chExt cx="3103512" cy="1790443"/>
                  </a:xfrm>
                </p:grpSpPr>
                <p:sp>
                  <p:nvSpPr>
                    <p:cNvPr id="45" name="Freeform: Shape 44"/>
                    <p:cNvSpPr/>
                    <p:nvPr/>
                  </p:nvSpPr>
                  <p:spPr>
                    <a:xfrm rot="4227600">
                      <a:off x="6863478" y="3080376"/>
                      <a:ext cx="899777" cy="31472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62">
                          <a:moveTo>
                            <a:pt x="0" y="0"/>
                          </a:moveTo>
                          <a:cubicBezTo>
                            <a:pt x="2207" y="-5"/>
                            <a:pt x="3892" y="1362"/>
                            <a:pt x="3892" y="136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46" name="Freeform: Shape 45"/>
                    <p:cNvSpPr/>
                    <p:nvPr/>
                  </p:nvSpPr>
                  <p:spPr>
                    <a:xfrm>
                      <a:off x="5121494" y="2359877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R1</a:t>
                      </a:r>
                    </a:p>
                  </p:txBody>
                </p:sp>
                <p:sp>
                  <p:nvSpPr>
                    <p:cNvPr id="47" name="Freeform: Shape 46"/>
                    <p:cNvSpPr/>
                    <p:nvPr/>
                  </p:nvSpPr>
                  <p:spPr>
                    <a:xfrm>
                      <a:off x="5121726" y="3041358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R2</a:t>
                      </a:r>
                    </a:p>
                  </p:txBody>
                </p:sp>
                <p:sp>
                  <p:nvSpPr>
                    <p:cNvPr id="48" name="Freeform: Shape 47"/>
                    <p:cNvSpPr/>
                    <p:nvPr/>
                  </p:nvSpPr>
                  <p:spPr>
                    <a:xfrm>
                      <a:off x="5121956" y="3702490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R3</a:t>
                      </a:r>
                    </a:p>
                  </p:txBody>
                </p:sp>
                <p:sp>
                  <p:nvSpPr>
                    <p:cNvPr id="49" name="Freeform: Shape 48"/>
                    <p:cNvSpPr/>
                    <p:nvPr/>
                  </p:nvSpPr>
                  <p:spPr>
                    <a:xfrm>
                      <a:off x="4413420" y="2360108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R4</a:t>
                      </a:r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>
                      <a:off x="441388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R5</a:t>
                      </a:r>
                    </a:p>
                  </p:txBody>
                </p:sp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6237949" y="2360108"/>
                      <a:ext cx="429655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L1</a:t>
                      </a:r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6238412" y="3041358"/>
                      <a:ext cx="429192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L2</a:t>
                      </a:r>
                    </a:p>
                  </p:txBody>
                </p:sp>
                <p:sp>
                  <p:nvSpPr>
                    <p:cNvPr id="53" name="Freeform: Shape 52"/>
                    <p:cNvSpPr/>
                    <p:nvPr/>
                  </p:nvSpPr>
                  <p:spPr>
                    <a:xfrm>
                      <a:off x="623841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L3</a:t>
                      </a:r>
                    </a:p>
                  </p:txBody>
                </p:sp>
                <p:sp>
                  <p:nvSpPr>
                    <p:cNvPr id="54" name="Freeform: Shape 53"/>
                    <p:cNvSpPr/>
                    <p:nvPr/>
                  </p:nvSpPr>
                  <p:spPr>
                    <a:xfrm>
                      <a:off x="6968223" y="2360570"/>
                      <a:ext cx="429192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L4</a:t>
                      </a:r>
                    </a:p>
                  </p:txBody>
                </p:sp>
                <p:sp>
                  <p:nvSpPr>
                    <p:cNvPr id="55" name="Freeform: Shape 54"/>
                    <p:cNvSpPr/>
                    <p:nvPr/>
                  </p:nvSpPr>
                  <p:spPr>
                    <a:xfrm>
                      <a:off x="6989961" y="3703183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L5</a:t>
                      </a:r>
                    </a:p>
                  </p:txBody>
                </p:sp>
                <p:sp>
                  <p:nvSpPr>
                    <p:cNvPr id="56" name="Freeform: Shape 55"/>
                    <p:cNvSpPr/>
                    <p:nvPr/>
                  </p:nvSpPr>
                  <p:spPr>
                    <a:xfrm rot="9428400">
                      <a:off x="5527146" y="2549689"/>
                      <a:ext cx="747386" cy="35010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233" h="1515">
                          <a:moveTo>
                            <a:pt x="0" y="0"/>
                          </a:moveTo>
                          <a:cubicBezTo>
                            <a:pt x="2004" y="0"/>
                            <a:pt x="3233" y="1515"/>
                            <a:pt x="3233" y="151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7" name="Freeform: Shape 56"/>
                    <p:cNvSpPr/>
                    <p:nvPr/>
                  </p:nvSpPr>
                  <p:spPr>
                    <a:xfrm rot="4221000">
                      <a:off x="4287454" y="3079667"/>
                      <a:ext cx="900008" cy="31657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3" h="1370">
                          <a:moveTo>
                            <a:pt x="0" y="0"/>
                          </a:moveTo>
                          <a:cubicBezTo>
                            <a:pt x="2207" y="-1"/>
                            <a:pt x="3893" y="1370"/>
                            <a:pt x="3893" y="137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8" name="Freeform: Shape 57"/>
                    <p:cNvSpPr/>
                    <p:nvPr/>
                  </p:nvSpPr>
                  <p:spPr>
                    <a:xfrm rot="15123805">
                      <a:off x="4076080" y="3082684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IN" sz="14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9" name="Freeform: Shape 58"/>
                    <p:cNvSpPr/>
                    <p:nvPr/>
                  </p:nvSpPr>
                  <p:spPr>
                    <a:xfrm rot="20312027">
                      <a:off x="4789655" y="2313258"/>
                      <a:ext cx="395199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50">
                          <a:moveTo>
                            <a:pt x="0" y="0"/>
                          </a:moveTo>
                          <a:cubicBezTo>
                            <a:pt x="991" y="0"/>
                            <a:pt x="1710" y="650"/>
                            <a:pt x="1710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0" name="Freeform: Shape 59"/>
                    <p:cNvSpPr/>
                    <p:nvPr/>
                  </p:nvSpPr>
                  <p:spPr>
                    <a:xfrm rot="20483030">
                      <a:off x="6633369" y="2340066"/>
                      <a:ext cx="394274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50">
                          <a:moveTo>
                            <a:pt x="0" y="0"/>
                          </a:moveTo>
                          <a:cubicBezTo>
                            <a:pt x="991" y="0"/>
                            <a:pt x="1706" y="650"/>
                            <a:pt x="1706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1" name="Freeform: Shape 60"/>
                    <p:cNvSpPr/>
                    <p:nvPr/>
                  </p:nvSpPr>
                  <p:spPr>
                    <a:xfrm rot="9571200">
                      <a:off x="4771711" y="2661917"/>
                      <a:ext cx="395199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49">
                          <a:moveTo>
                            <a:pt x="0" y="0"/>
                          </a:moveTo>
                          <a:cubicBezTo>
                            <a:pt x="991" y="-1"/>
                            <a:pt x="1710" y="649"/>
                            <a:pt x="1710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2" name="Freeform: Shape 61"/>
                    <p:cNvSpPr/>
                    <p:nvPr/>
                  </p:nvSpPr>
                  <p:spPr>
                    <a:xfrm rot="9570000">
                      <a:off x="6623883" y="2649207"/>
                      <a:ext cx="394274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49">
                          <a:moveTo>
                            <a:pt x="0" y="0"/>
                          </a:moveTo>
                          <a:cubicBezTo>
                            <a:pt x="991" y="0"/>
                            <a:pt x="1706" y="649"/>
                            <a:pt x="1706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3" name="Freeform: Shape 62"/>
                    <p:cNvSpPr/>
                    <p:nvPr/>
                  </p:nvSpPr>
                  <p:spPr>
                    <a:xfrm rot="4449600">
                      <a:off x="5264598" y="2864464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4" name="Freeform: Shape 63"/>
                    <p:cNvSpPr/>
                    <p:nvPr/>
                  </p:nvSpPr>
                  <p:spPr>
                    <a:xfrm rot="4524600">
                      <a:off x="6367996" y="2881715"/>
                      <a:ext cx="273101" cy="7053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06">
                          <a:moveTo>
                            <a:pt x="0" y="0"/>
                          </a:moveTo>
                          <a:cubicBezTo>
                            <a:pt x="717" y="-5"/>
                            <a:pt x="1182" y="306"/>
                            <a:pt x="1182" y="30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5" name="Freeform: Shape 64"/>
                    <p:cNvSpPr/>
                    <p:nvPr/>
                  </p:nvSpPr>
                  <p:spPr>
                    <a:xfrm rot="4449600">
                      <a:off x="5251932" y="3540758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6" name="Freeform: Shape 65"/>
                    <p:cNvSpPr/>
                    <p:nvPr/>
                  </p:nvSpPr>
                  <p:spPr>
                    <a:xfrm rot="4480800">
                      <a:off x="6376823" y="3556833"/>
                      <a:ext cx="273333" cy="7399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21">
                          <a:moveTo>
                            <a:pt x="0" y="0"/>
                          </a:moveTo>
                          <a:cubicBezTo>
                            <a:pt x="718" y="4"/>
                            <a:pt x="1183" y="321"/>
                            <a:pt x="1183" y="32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7" name="Freeform: Shape 66"/>
                    <p:cNvSpPr/>
                    <p:nvPr/>
                  </p:nvSpPr>
                  <p:spPr>
                    <a:xfrm rot="15246120">
                      <a:off x="5137273" y="2864917"/>
                      <a:ext cx="272870" cy="7214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3">
                          <a:moveTo>
                            <a:pt x="0" y="0"/>
                          </a:moveTo>
                          <a:cubicBezTo>
                            <a:pt x="717" y="-1"/>
                            <a:pt x="1181" y="313"/>
                            <a:pt x="1181" y="313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8" name="Freeform: Shape 67"/>
                    <p:cNvSpPr/>
                    <p:nvPr/>
                  </p:nvSpPr>
                  <p:spPr>
                    <a:xfrm rot="15061744">
                      <a:off x="5123570" y="3544337"/>
                      <a:ext cx="273101" cy="7746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36">
                          <a:moveTo>
                            <a:pt x="0" y="0"/>
                          </a:moveTo>
                          <a:cubicBezTo>
                            <a:pt x="718" y="13"/>
                            <a:pt x="1182" y="336"/>
                            <a:pt x="1182" y="33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 rot="15387519">
                      <a:off x="6256147" y="3558107"/>
                      <a:ext cx="272870" cy="6798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295">
                          <a:moveTo>
                            <a:pt x="0" y="0"/>
                          </a:moveTo>
                          <a:cubicBezTo>
                            <a:pt x="717" y="-12"/>
                            <a:pt x="1181" y="295"/>
                            <a:pt x="1181" y="29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0" name="Freeform: Shape 69"/>
                    <p:cNvSpPr/>
                    <p:nvPr/>
                  </p:nvSpPr>
                  <p:spPr>
                    <a:xfrm rot="15433126">
                      <a:off x="6240727" y="2868868"/>
                      <a:ext cx="272870" cy="73074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7">
                          <a:moveTo>
                            <a:pt x="0" y="0"/>
                          </a:moveTo>
                          <a:cubicBezTo>
                            <a:pt x="718" y="2"/>
                            <a:pt x="1181" y="317"/>
                            <a:pt x="1181" y="317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1" name="Freeform: Shape 70"/>
                    <p:cNvSpPr/>
                    <p:nvPr/>
                  </p:nvSpPr>
                  <p:spPr>
                    <a:xfrm rot="15123805">
                      <a:off x="6692412" y="3073631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</p:grpSp>
              <p:sp>
                <p:nvSpPr>
                  <p:cNvPr id="44" name="Freeform: Shape 43"/>
                  <p:cNvSpPr/>
                  <p:nvPr/>
                </p:nvSpPr>
                <p:spPr>
                  <a:xfrm rot="9428400" flipH="1" flipV="1">
                    <a:off x="5540731" y="2217787"/>
                    <a:ext cx="747386" cy="350106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233" h="1515">
                        <a:moveTo>
                          <a:pt x="0" y="0"/>
                        </a:moveTo>
                        <a:cubicBezTo>
                          <a:pt x="2004" y="0"/>
                          <a:pt x="3233" y="1515"/>
                          <a:pt x="3233" y="1515"/>
                        </a:cubicBezTo>
                      </a:path>
                    </a:pathLst>
                  </a:custGeom>
                  <a:noFill/>
                  <a:ln w="34925">
                    <a:solidFill>
                      <a:srgbClr val="000000"/>
                    </a:solidFill>
                    <a:prstDash val="solid"/>
                    <a:tailEnd type="triangle" w="med" len="med"/>
                  </a:ln>
                </p:spPr>
                <p:txBody>
                  <a:bodyPr vert="horz" wrap="none" lIns="108000" tIns="63000" rIns="108000" bIns="63000" anchor="ctr" anchorCtr="0" compatLnSpc="0"/>
                  <a:lstStyle/>
                  <a:p>
                    <a:pPr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IN" sz="1400" dirty="0">
                      <a:latin typeface="+mn-lt"/>
                      <a:ea typeface="Droid Sans Fallback" pitchFamily="2"/>
                      <a:cs typeface="FreeSans" pitchFamily="2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5545039" y="1130655"/>
                  <a:ext cx="2813149" cy="179161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7432659" y="2743315"/>
                <a:ext cx="1935467" cy="1052833"/>
                <a:chOff x="7381859" y="2908415"/>
                <a:chExt cx="1935467" cy="1052833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 bwMode="auto">
                <a:xfrm flipV="1">
                  <a:off x="7381859" y="2908415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7399050" y="3154527"/>
                  <a:ext cx="1918276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Proprioceptive feedback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423131" y="2757171"/>
                <a:ext cx="1203195" cy="1052833"/>
                <a:chOff x="5359631" y="2922271"/>
                <a:chExt cx="1203195" cy="1052833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 bwMode="auto">
                <a:xfrm>
                  <a:off x="6562826" y="2922271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5359631" y="3099106"/>
                  <a:ext cx="1180180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Target angles</a:t>
                  </a: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6067409" y="673100"/>
                <a:ext cx="2428870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>
                    <a:solidFill>
                      <a:schemeClr val="bg2"/>
                    </a:solidFill>
                  </a:rPr>
                  <a:t>Neural oscillator network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 bwMode="auto">
            <a:xfrm>
              <a:off x="6521037" y="5977336"/>
              <a:ext cx="1233030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Biped robot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1112095"/>
            <a:ext cx="2352311" cy="980764"/>
            <a:chOff x="190500" y="1112095"/>
            <a:chExt cx="2352311" cy="980764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90500" y="1112095"/>
              <a:ext cx="2352311" cy="33855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Walking speed/direction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>
              <a:off x="1269448" y="145277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2989118" y="1806252"/>
            <a:ext cx="2598882" cy="609888"/>
            <a:chOff x="2989118" y="1806252"/>
            <a:chExt cx="2598882" cy="609888"/>
          </a:xfrm>
        </p:grpSpPr>
        <p:cxnSp>
          <p:nvCxnSpPr>
            <p:cNvPr id="96" name="Straight Arrow Connector 95"/>
            <p:cNvCxnSpPr/>
            <p:nvPr/>
          </p:nvCxnSpPr>
          <p:spPr bwMode="auto">
            <a:xfrm flipV="1">
              <a:off x="3153605" y="2392212"/>
              <a:ext cx="2434395" cy="239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 bwMode="auto">
            <a:xfrm>
              <a:off x="2989118" y="1806252"/>
              <a:ext cx="1910574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Parameter adjustment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51314" y="1784659"/>
            <a:ext cx="2422998" cy="2730297"/>
            <a:chOff x="951314" y="1784659"/>
            <a:chExt cx="2422998" cy="2730297"/>
          </a:xfrm>
        </p:grpSpPr>
        <p:grpSp>
          <p:nvGrpSpPr>
            <p:cNvPr id="112" name="Group 111"/>
            <p:cNvGrpSpPr/>
            <p:nvPr/>
          </p:nvGrpSpPr>
          <p:grpSpPr>
            <a:xfrm>
              <a:off x="951314" y="2113655"/>
              <a:ext cx="2422998" cy="2401301"/>
              <a:chOff x="951314" y="2113655"/>
              <a:chExt cx="2422998" cy="2401301"/>
            </a:xfrm>
          </p:grpSpPr>
          <p:pic>
            <p:nvPicPr>
              <p:cNvPr id="1026" name="Picture 2" descr="I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168"/>
              <a:stretch/>
            </p:blipFill>
            <p:spPr bwMode="auto">
              <a:xfrm>
                <a:off x="951314" y="2113655"/>
                <a:ext cx="2192961" cy="11211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1918252" y="3234796"/>
                <a:ext cx="1456060" cy="1280160"/>
                <a:chOff x="7394509" y="3576678"/>
                <a:chExt cx="1456060" cy="1280160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 bwMode="auto">
                <a:xfrm flipV="1">
                  <a:off x="7394509" y="3576678"/>
                  <a:ext cx="0" cy="128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7431192" y="3796281"/>
                  <a:ext cx="1419377" cy="83099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Filtered vestibular information</a:t>
                  </a:r>
                </a:p>
              </p:txBody>
            </p:sp>
          </p:grpSp>
        </p:grpSp>
        <p:sp>
          <p:nvSpPr>
            <p:cNvPr id="107" name="TextBox 106"/>
            <p:cNvSpPr txBox="1"/>
            <p:nvPr/>
          </p:nvSpPr>
          <p:spPr bwMode="auto">
            <a:xfrm>
              <a:off x="1422904" y="1784659"/>
              <a:ext cx="18245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Balance controller</a:t>
              </a:r>
            </a:p>
          </p:txBody>
        </p:sp>
      </p:grpSp>
      <p:sp>
        <p:nvSpPr>
          <p:cNvPr id="116" name="TextBox 115"/>
          <p:cNvSpPr txBox="1"/>
          <p:nvPr/>
        </p:nvSpPr>
        <p:spPr bwMode="auto">
          <a:xfrm>
            <a:off x="190500" y="6020626"/>
            <a:ext cx="253146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Adapted from [</a:t>
            </a:r>
            <a:r>
              <a:rPr lang="en-US" dirty="0" err="1"/>
              <a:t>Missura</a:t>
            </a:r>
            <a:r>
              <a:rPr lang="en-US" dirty="0"/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34840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94347"/>
            <a:ext cx="8501744" cy="5945414"/>
          </a:xfrm>
        </p:spPr>
        <p:txBody>
          <a:bodyPr/>
          <a:lstStyle/>
          <a:p>
            <a:pPr algn="ctr">
              <a:buNone/>
            </a:pPr>
            <a:endParaRPr lang="en-AU" altLang="en-US" sz="1600" dirty="0"/>
          </a:p>
          <a:p>
            <a:pPr>
              <a:buNone/>
            </a:pPr>
            <a:endParaRPr lang="en-AU" altLang="en-US" dirty="0"/>
          </a:p>
          <a:p>
            <a:endParaRPr lang="en-AU" altLang="en-US" sz="1600" b="1" dirty="0"/>
          </a:p>
          <a:p>
            <a:r>
              <a:rPr lang="en-AU" altLang="en-US" sz="1600" b="1" dirty="0"/>
              <a:t>[Brown, 1914] </a:t>
            </a:r>
            <a:r>
              <a:rPr lang="en-AU" altLang="en-US" sz="1600" dirty="0"/>
              <a:t>T G Brown. On the nature of the fundamental activity of the nervous centres. The Journal of Physiology, 1914.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Kieboom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J V D </a:t>
            </a:r>
            <a:r>
              <a:rPr lang="en-AU" altLang="en-US" sz="1600" dirty="0" err="1"/>
              <a:t>Kieboom</a:t>
            </a:r>
            <a:r>
              <a:rPr lang="en-AU" altLang="en-US" sz="1600" dirty="0"/>
              <a:t>. Biped Locomotion and Stability - A Practical Approach. Master’s thesis, University of Groningen, 2009.</a:t>
            </a:r>
          </a:p>
          <a:p>
            <a:r>
              <a:rPr lang="en-AU" altLang="en-US" sz="1600" b="1" dirty="0"/>
              <a:t>[Matsuoka, 1985] </a:t>
            </a:r>
            <a:r>
              <a:rPr lang="en-AU" altLang="en-US" sz="1600" dirty="0"/>
              <a:t>K Matsuoka. Sustained oscillations generated by mutually inhibiting neurons with adaptation. Biological cybernetics, 1985.</a:t>
            </a:r>
          </a:p>
          <a:p>
            <a:r>
              <a:rPr lang="en-AU" altLang="en-US" sz="1600" b="1" dirty="0"/>
              <a:t>[Matsuoka, 1987] </a:t>
            </a:r>
            <a:r>
              <a:rPr lang="en-AU" altLang="en-US" sz="1600" dirty="0"/>
              <a:t>K Matsuoka. Mechanisms of frequency and pattern control in the neural rhythm generators. Biological Cybernetics, 1987.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Missura</a:t>
            </a:r>
            <a:r>
              <a:rPr lang="en-AU" altLang="en-US" sz="1600" b="1" dirty="0"/>
              <a:t>, 2015] </a:t>
            </a:r>
            <a:r>
              <a:rPr lang="en-AU" altLang="en-US" sz="1600" dirty="0"/>
              <a:t>M </a:t>
            </a:r>
            <a:r>
              <a:rPr lang="en-AU" altLang="en-US" sz="1600" dirty="0" err="1"/>
              <a:t>Missura</a:t>
            </a:r>
            <a:r>
              <a:rPr lang="en-AU" altLang="en-US" sz="1600" dirty="0"/>
              <a:t> and S </a:t>
            </a:r>
            <a:r>
              <a:rPr lang="en-AU" altLang="en-US" sz="1600" dirty="0" err="1"/>
              <a:t>Behnke</a:t>
            </a:r>
            <a:r>
              <a:rPr lang="en-AU" altLang="en-US" sz="1600" dirty="0"/>
              <a:t>. Gradient-driven online learning of bipedal push recovery. IROS, 2015.</a:t>
            </a:r>
          </a:p>
          <a:p>
            <a:r>
              <a:rPr lang="en-AU" altLang="en-US" sz="1600" b="1" dirty="0"/>
              <a:t>[Pant, 2007] </a:t>
            </a:r>
            <a:r>
              <a:rPr lang="en-AU" altLang="en-US" sz="1600" dirty="0"/>
              <a:t>M Pant, T Radha, and V P Singh. A Simple Diversity Guided Particle Swarm Optimization. In IEEE Congress on Evolutionary Computation, 2007.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Ronsse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R </a:t>
            </a:r>
            <a:r>
              <a:rPr lang="en-AU" altLang="en-US" sz="1600" dirty="0" err="1"/>
              <a:t>Ronsse</a:t>
            </a:r>
            <a:r>
              <a:rPr lang="en-AU" altLang="en-US" sz="1600" dirty="0"/>
              <a:t>, D </a:t>
            </a:r>
            <a:r>
              <a:rPr lang="en-AU" altLang="en-US" sz="1600" dirty="0" err="1"/>
              <a:t>Sternad</a:t>
            </a:r>
            <a:r>
              <a:rPr lang="en-AU" altLang="en-US" sz="1600" dirty="0"/>
              <a:t>, and P </a:t>
            </a:r>
            <a:r>
              <a:rPr lang="en-AU" altLang="en-US" sz="1600" dirty="0" err="1"/>
              <a:t>Lefevre</a:t>
            </a:r>
            <a:r>
              <a:rPr lang="en-AU" altLang="en-US" sz="1600" dirty="0"/>
              <a:t>. A computational model for rhythmic and discrete movements in </a:t>
            </a:r>
            <a:r>
              <a:rPr lang="en-AU" altLang="en-US" sz="1600" dirty="0" err="1"/>
              <a:t>uni</a:t>
            </a:r>
            <a:r>
              <a:rPr lang="en-AU" altLang="en-US" sz="1600" dirty="0"/>
              <a:t>-and bimanual coordination. Neural computation, 2009.</a:t>
            </a:r>
          </a:p>
          <a:p>
            <a:r>
              <a:rPr lang="en-AU" altLang="en-US" sz="1600" b="1" dirty="0"/>
              <a:t>[Shepherd, 1994] </a:t>
            </a:r>
            <a:r>
              <a:rPr lang="en-AU" altLang="en-US" sz="1600" dirty="0"/>
              <a:t>Gordon M. Shepherd. Neurobiology. Oxford University Press, 1994.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Literature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8622" y="3542884"/>
            <a:ext cx="3876156" cy="2586883"/>
            <a:chOff x="4818743" y="159657"/>
            <a:chExt cx="4219121" cy="2815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4286" t="16615" r="13968" b="7157"/>
            <a:stretch/>
          </p:blipFill>
          <p:spPr>
            <a:xfrm>
              <a:off x="4952242" y="311343"/>
              <a:ext cx="4071108" cy="2431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818743" y="159657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625" y="871935"/>
            <a:ext cx="3876156" cy="2591078"/>
            <a:chOff x="193082" y="181429"/>
            <a:chExt cx="4219121" cy="28157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3989" t="27344" r="12699" b="7722"/>
            <a:stretch/>
          </p:blipFill>
          <p:spPr>
            <a:xfrm>
              <a:off x="377574" y="705532"/>
              <a:ext cx="3850133" cy="191726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93082" y="181429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5168" y="871936"/>
            <a:ext cx="3876156" cy="2601025"/>
            <a:chOff x="193082" y="3598666"/>
            <a:chExt cx="4219121" cy="2831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4286" t="15204" r="18254" b="10828"/>
            <a:stretch/>
          </p:blipFill>
          <p:spPr>
            <a:xfrm>
              <a:off x="347955" y="3845182"/>
              <a:ext cx="3909370" cy="241001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193082" y="3598666"/>
              <a:ext cx="4219121" cy="2831165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95365" y="3542884"/>
            <a:ext cx="3876156" cy="2586883"/>
            <a:chOff x="4833454" y="3625188"/>
            <a:chExt cx="4219121" cy="2815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3650" t="9557" r="14444" b="12239"/>
            <a:stretch/>
          </p:blipFill>
          <p:spPr>
            <a:xfrm>
              <a:off x="4891061" y="3759692"/>
              <a:ext cx="4132289" cy="252680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833454" y="3625188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60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6858000"/>
          </a:xfrm>
        </p:spPr>
        <p:txBody>
          <a:bodyPr anchor="ctr"/>
          <a:lstStyle/>
          <a:p>
            <a:r>
              <a:rPr lang="en-US" sz="4800" dirty="0"/>
              <a:t>Extra slides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7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Different Coupling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7" name="18 CGV Walk Cyc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24"/>
                </p14:media>
              </p:ext>
            </p:extLst>
          </p:nvPr>
        </p:nvPicPr>
        <p:blipFill rotWithShape="1">
          <a:blip r:embed="rId6"/>
          <a:srcRect l="29272" r="35127"/>
          <a:stretch>
            <a:fillRect/>
          </a:stretch>
        </p:blipFill>
        <p:spPr>
          <a:xfrm flipH="1">
            <a:off x="6919403" y="985711"/>
            <a:ext cx="1947657" cy="2672495"/>
          </a:xfrm>
          <a:prstGeom prst="rect">
            <a:avLst/>
          </a:prstGeom>
        </p:spPr>
      </p:pic>
      <p:pic>
        <p:nvPicPr>
          <p:cNvPr id="9" name="All-New ASIMO Running and Walk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594" end="14920"/>
                </p14:media>
              </p:ext>
            </p:extLst>
          </p:nvPr>
        </p:nvPicPr>
        <p:blipFill rotWithShape="1">
          <a:blip r:embed="rId7"/>
          <a:srcRect l="13654" t="20264" b="17090"/>
          <a:stretch/>
        </p:blipFill>
        <p:spPr>
          <a:xfrm>
            <a:off x="258398" y="985712"/>
            <a:ext cx="6548555" cy="2672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15091" y="922006"/>
            <a:ext cx="183896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The big picture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6302" y="3658206"/>
            <a:ext cx="1668057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[https://vimeo.com/59197431]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43412" y="3658206"/>
            <a:ext cx="1737474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[https://youtu.be/_kzgk4Rnpqc]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215091" y="3960735"/>
            <a:ext cx="8651971" cy="2382009"/>
            <a:chOff x="215091" y="3960735"/>
            <a:chExt cx="8651971" cy="2382009"/>
          </a:xfrm>
        </p:grpSpPr>
        <p:sp>
          <p:nvSpPr>
            <p:cNvPr id="17" name="Rectangle: Rounded Corners 16"/>
            <p:cNvSpPr/>
            <p:nvPr/>
          </p:nvSpPr>
          <p:spPr bwMode="auto">
            <a:xfrm>
              <a:off x="886634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cs typeface="Arial" pitchFamily="34" charset="0"/>
                </a:rPr>
                <a:t>Neural oscillator</a:t>
              </a:r>
            </a:p>
          </p:txBody>
        </p:sp>
        <p:sp>
          <p:nvSpPr>
            <p:cNvPr id="46" name="Rectangle: Rounded Corners 45"/>
            <p:cNvSpPr/>
            <p:nvPr/>
          </p:nvSpPr>
          <p:spPr bwMode="auto">
            <a:xfrm>
              <a:off x="3615870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output</a:t>
              </a:r>
            </a:p>
          </p:txBody>
        </p:sp>
        <p:sp>
          <p:nvSpPr>
            <p:cNvPr id="47" name="Rectangle: Rounded Corners 46"/>
            <p:cNvSpPr/>
            <p:nvPr/>
          </p:nvSpPr>
          <p:spPr bwMode="auto">
            <a:xfrm>
              <a:off x="6268278" y="4165716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controlled robot</a:t>
              </a:r>
            </a:p>
          </p:txBody>
        </p:sp>
        <p:sp>
          <p:nvSpPr>
            <p:cNvPr id="48" name="Rectangle: Rounded Corners 47"/>
            <p:cNvSpPr/>
            <p:nvPr/>
          </p:nvSpPr>
          <p:spPr bwMode="auto">
            <a:xfrm>
              <a:off x="6268278" y="5266211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Simulation</a:t>
              </a:r>
            </a:p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model</a:t>
              </a:r>
            </a:p>
          </p:txBody>
        </p:sp>
        <p:sp>
          <p:nvSpPr>
            <p:cNvPr id="2048" name="Arrow: Right 2047"/>
            <p:cNvSpPr/>
            <p:nvPr/>
          </p:nvSpPr>
          <p:spPr bwMode="auto">
            <a:xfrm>
              <a:off x="2888343" y="4987589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Arrow: Right 49"/>
            <p:cNvSpPr/>
            <p:nvPr/>
          </p:nvSpPr>
          <p:spPr bwMode="auto">
            <a:xfrm>
              <a:off x="5626374" y="4936762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dirty="0">
                <a:cs typeface="Arial" pitchFamily="34" charset="0"/>
              </a:endParaRPr>
            </a:p>
          </p:txBody>
        </p:sp>
        <p:sp>
          <p:nvSpPr>
            <p:cNvPr id="2051" name="Rectangle 2050"/>
            <p:cNvSpPr/>
            <p:nvPr/>
          </p:nvSpPr>
          <p:spPr bwMode="auto">
            <a:xfrm>
              <a:off x="258398" y="3978527"/>
              <a:ext cx="8608664" cy="2364217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15091" y="3960735"/>
              <a:ext cx="249299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The specific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9305"/>
            <a:ext cx="8610600" cy="838200"/>
          </a:xfrm>
        </p:spPr>
        <p:txBody>
          <a:bodyPr anchor="ctr"/>
          <a:lstStyle/>
          <a:p>
            <a:r>
              <a:rPr lang="en-US" dirty="0"/>
              <a:t>Stable Attractors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7081" y="1135777"/>
            <a:ext cx="8563187" cy="4880131"/>
            <a:chOff x="1895000" y="3440550"/>
            <a:chExt cx="5203121" cy="2965242"/>
          </a:xfrm>
        </p:grpSpPr>
        <p:grpSp>
          <p:nvGrpSpPr>
            <p:cNvPr id="8" name="Group 7"/>
            <p:cNvGrpSpPr/>
            <p:nvPr/>
          </p:nvGrpSpPr>
          <p:grpSpPr>
            <a:xfrm>
              <a:off x="1895000" y="3440550"/>
              <a:ext cx="4915298" cy="2965242"/>
              <a:chOff x="1806512" y="3455298"/>
              <a:chExt cx="4915298" cy="296524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 bwMode="auto">
              <a:xfrm>
                <a:off x="1806512" y="3628120"/>
                <a:ext cx="336618" cy="222572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2400" dirty="0"/>
                  <a:t>Difference of activation (s)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3253912" y="6140025"/>
                <a:ext cx="2445814" cy="280515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2400" dirty="0"/>
                  <a:t>Time period of oscillation (s)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 bwMode="auto">
            <a:xfrm rot="5400000">
              <a:off x="5758995" y="4585979"/>
              <a:ext cx="2397738" cy="2805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Final phase difference (rad)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</a:t>
            </a:r>
          </a:p>
          <a:p>
            <a:r>
              <a:rPr lang="en-US" dirty="0"/>
              <a:t>Matsuoka oscillator</a:t>
            </a:r>
          </a:p>
          <a:p>
            <a:r>
              <a:rPr lang="en-US" dirty="0"/>
              <a:t>Coupling multiple oscillators</a:t>
            </a:r>
          </a:p>
          <a:p>
            <a:r>
              <a:rPr lang="en-US" dirty="0"/>
              <a:t>Joint control using Matsuoka oscillator</a:t>
            </a:r>
          </a:p>
          <a:p>
            <a:r>
              <a:rPr lang="en-US" dirty="0"/>
              <a:t>Joint control demonstration</a:t>
            </a:r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3660849" cy="4894205"/>
          </a:xfrm>
        </p:spPr>
        <p:txBody>
          <a:bodyPr anchor="ctr"/>
          <a:lstStyle/>
          <a:p>
            <a:r>
              <a:rPr lang="en-US" dirty="0"/>
              <a:t>Neural Circuits (CPG)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22158" y="1437642"/>
            <a:ext cx="4981608" cy="4365368"/>
            <a:chOff x="3922158" y="1336044"/>
            <a:chExt cx="4981608" cy="4365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45"/>
            <a:stretch/>
          </p:blipFill>
          <p:spPr>
            <a:xfrm>
              <a:off x="3922158" y="1336044"/>
              <a:ext cx="4981608" cy="4004481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4597780" y="5362858"/>
              <a:ext cx="35862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Neural components of motor systems</a:t>
              </a:r>
            </a:p>
          </p:txBody>
        </p:sp>
      </p:grpSp>
      <p:sp>
        <p:nvSpPr>
          <p:cNvPr id="13" name="TextBox 12"/>
          <p:cNvSpPr txBox="1"/>
          <p:nvPr/>
        </p:nvSpPr>
        <p:spPr bwMode="auto">
          <a:xfrm>
            <a:off x="7405600" y="5825343"/>
            <a:ext cx="155683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[Shepherd, 1994]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144716" y="2663448"/>
            <a:ext cx="889131" cy="88913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1793029" y="1998864"/>
            <a:ext cx="2037077" cy="40858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CPG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3291" y="2176812"/>
            <a:ext cx="5851504" cy="3571901"/>
            <a:chOff x="1249680" y="1801070"/>
            <a:chExt cx="5822328" cy="3800824"/>
          </a:xfrm>
        </p:grpSpPr>
        <p:sp>
          <p:nvSpPr>
            <p:cNvPr id="19" name="Oval 18"/>
            <p:cNvSpPr/>
            <p:nvPr/>
          </p:nvSpPr>
          <p:spPr bwMode="auto">
            <a:xfrm>
              <a:off x="1249680" y="3247071"/>
              <a:ext cx="868680" cy="86868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291840" y="241172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 err="1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i</a:t>
              </a:r>
              <a:endParaRPr lang="en-US" sz="3600" b="1" i="1" dirty="0">
                <a:latin typeface="Bodoni MT" panose="02070603080606020203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319536" y="412981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j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2087880" y="3063240"/>
              <a:ext cx="1173480" cy="457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" flipH="1" flipV="1">
              <a:off x="3230728" y="2955583"/>
              <a:ext cx="106680" cy="1676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26" name="Group 25"/>
            <p:cNvGrpSpPr/>
            <p:nvPr/>
          </p:nvGrpSpPr>
          <p:grpSpPr>
            <a:xfrm>
              <a:off x="2087880" y="3833164"/>
              <a:ext cx="1277481" cy="680714"/>
              <a:chOff x="2087880" y="3922039"/>
              <a:chExt cx="1449197" cy="601068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>
                <a:off x="2087880" y="3922039"/>
                <a:ext cx="1330973" cy="5311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rot="3360000" flipH="1" flipV="1">
                <a:off x="3399917" y="4385947"/>
                <a:ext cx="106680" cy="1676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7" name="Group 26"/>
            <p:cNvGrpSpPr/>
            <p:nvPr/>
          </p:nvGrpSpPr>
          <p:grpSpPr>
            <a:xfrm>
              <a:off x="3499998" y="3247071"/>
              <a:ext cx="162804" cy="882748"/>
              <a:chOff x="3499998" y="3247071"/>
              <a:chExt cx="162804" cy="882748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4" name="Straight Connector 43"/>
              <p:cNvCxnSpPr>
                <a:endCxn id="43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3771319" y="3271360"/>
              <a:ext cx="162804" cy="882748"/>
              <a:chOff x="3499998" y="3247071"/>
              <a:chExt cx="162804" cy="88274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2" name="Straight Connector 41"/>
              <p:cNvCxnSpPr>
                <a:endCxn id="41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3205602" y="1801070"/>
              <a:ext cx="914400" cy="914400"/>
              <a:chOff x="3205602" y="1801070"/>
              <a:chExt cx="914400" cy="914400"/>
            </a:xfrm>
          </p:grpSpPr>
          <p:sp>
            <p:nvSpPr>
              <p:cNvPr id="39" name="Arc 38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20991469" flipV="1">
              <a:off x="3341199" y="4687494"/>
              <a:ext cx="914400" cy="914400"/>
              <a:chOff x="3205602" y="1801070"/>
              <a:chExt cx="914400" cy="914400"/>
            </a:xfrm>
          </p:grpSpPr>
          <p:sp>
            <p:nvSpPr>
              <p:cNvPr id="37" name="Arc 36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3" name="Straight Connector 32"/>
            <p:cNvCxnSpPr/>
            <p:nvPr/>
          </p:nvCxnSpPr>
          <p:spPr bwMode="auto">
            <a:xfrm flipV="1">
              <a:off x="4160518" y="2833586"/>
              <a:ext cx="2911490" cy="12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6820458" y="5244677"/>
            <a:ext cx="2023258" cy="986120"/>
            <a:chOff x="6005885" y="4128364"/>
            <a:chExt cx="3215618" cy="1567269"/>
          </a:xfrm>
        </p:grpSpPr>
        <p:grpSp>
          <p:nvGrpSpPr>
            <p:cNvPr id="10" name="Group 9"/>
            <p:cNvGrpSpPr/>
            <p:nvPr/>
          </p:nvGrpSpPr>
          <p:grpSpPr>
            <a:xfrm>
              <a:off x="6005885" y="5080947"/>
              <a:ext cx="550543" cy="149162"/>
              <a:chOff x="7650480" y="4538853"/>
              <a:chExt cx="611715" cy="165736"/>
            </a:xfrm>
          </p:grpSpPr>
          <p:sp>
            <p:nvSpPr>
              <p:cNvPr id="15" name="Oval 14"/>
              <p:cNvSpPr/>
              <p:nvPr/>
            </p:nvSpPr>
            <p:spPr bwMode="auto">
              <a:xfrm flipV="1">
                <a:off x="8099391" y="4538853"/>
                <a:ext cx="162804" cy="1657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7650480" y="4615708"/>
                <a:ext cx="446598" cy="6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6021125" y="5397481"/>
              <a:ext cx="546159" cy="132998"/>
              <a:chOff x="7650480" y="4789939"/>
              <a:chExt cx="606843" cy="147776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rot="2280000" flipH="1" flipV="1">
                <a:off x="8136508" y="4789939"/>
                <a:ext cx="120815" cy="147776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7650480" y="4863829"/>
                <a:ext cx="54643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 bwMode="auto">
            <a:xfrm>
              <a:off x="6609605" y="4130327"/>
              <a:ext cx="2611898" cy="15653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Driving neuron pool</a:t>
              </a:r>
            </a:p>
            <a:p>
              <a:pPr algn="l"/>
              <a:endParaRPr lang="en-US" sz="300" dirty="0"/>
            </a:p>
            <a:p>
              <a:pPr algn="l"/>
              <a:r>
                <a:rPr lang="en-US" sz="1200" dirty="0"/>
                <a:t>Interneuron pool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200" dirty="0"/>
                <a:t>Inhibitory connection</a:t>
              </a:r>
            </a:p>
            <a:p>
              <a:pPr algn="l"/>
              <a:endParaRPr lang="en-US" sz="100" dirty="0"/>
            </a:p>
            <a:p>
              <a:pPr algn="l"/>
              <a:r>
                <a:rPr lang="en-US" sz="1200" dirty="0"/>
                <a:t>Excitatory connection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104672" y="4539914"/>
              <a:ext cx="375079" cy="35073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104672" y="4128364"/>
              <a:ext cx="375079" cy="35073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 bwMode="auto">
          <a:xfrm>
            <a:off x="7798392" y="1372985"/>
            <a:ext cx="128913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[Brown, 1914]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6792406" y="3469848"/>
            <a:ext cx="2081378" cy="893076"/>
            <a:chOff x="6919406" y="3495248"/>
            <a:chExt cx="2081378" cy="893076"/>
          </a:xfrm>
        </p:grpSpPr>
        <p:grpSp>
          <p:nvGrpSpPr>
            <p:cNvPr id="73" name="Group 72"/>
            <p:cNvGrpSpPr/>
            <p:nvPr/>
          </p:nvGrpSpPr>
          <p:grpSpPr>
            <a:xfrm>
              <a:off x="7285363" y="3631917"/>
              <a:ext cx="1616378" cy="658516"/>
              <a:chOff x="5777345" y="1998864"/>
              <a:chExt cx="2424546" cy="987766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5777345" y="1998864"/>
                <a:ext cx="2424546" cy="987766"/>
                <a:chOff x="5777345" y="1998864"/>
                <a:chExt cx="2424546" cy="987766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5777345" y="1998864"/>
                  <a:ext cx="0" cy="98776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>
                  <a:off x="5777345" y="2521527"/>
                  <a:ext cx="2424546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75" name="Freeform: Shape 74"/>
              <p:cNvSpPr/>
              <p:nvPr/>
            </p:nvSpPr>
            <p:spPr bwMode="auto">
              <a:xfrm>
                <a:off x="5791197" y="2021019"/>
                <a:ext cx="374073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 bwMode="auto">
              <a:xfrm>
                <a:off x="6417422" y="2021019"/>
                <a:ext cx="3453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 bwMode="auto">
              <a:xfrm>
                <a:off x="7071573" y="2022822"/>
                <a:ext cx="3149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 bwMode="auto">
            <a:xfrm>
              <a:off x="6919406" y="3495248"/>
              <a:ext cx="2081378" cy="893076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 flipV="1">
              <a:off x="7524865" y="3967959"/>
              <a:ext cx="1084360" cy="334876"/>
              <a:chOff x="5096390" y="4593351"/>
              <a:chExt cx="1084360" cy="334876"/>
            </a:xfrm>
          </p:grpSpPr>
          <p:sp>
            <p:nvSpPr>
              <p:cNvPr id="81" name="Freeform: Shape 80"/>
              <p:cNvSpPr/>
              <p:nvPr/>
            </p:nvSpPr>
            <p:spPr bwMode="auto">
              <a:xfrm>
                <a:off x="5096390" y="4593351"/>
                <a:ext cx="187219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 bwMode="auto">
              <a:xfrm>
                <a:off x="5513879" y="4593351"/>
                <a:ext cx="216411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3" name="Freeform: Shape 82"/>
              <p:cNvSpPr/>
              <p:nvPr/>
            </p:nvSpPr>
            <p:spPr bwMode="auto">
              <a:xfrm>
                <a:off x="5931366" y="4594552"/>
                <a:ext cx="249384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cxnSp>
        <p:nvCxnSpPr>
          <p:cNvPr id="89" name="Straight Connector 88"/>
          <p:cNvCxnSpPr/>
          <p:nvPr/>
        </p:nvCxnSpPr>
        <p:spPr bwMode="auto">
          <a:xfrm flipV="1">
            <a:off x="3306552" y="4758788"/>
            <a:ext cx="2926080" cy="11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>
            <a:off x="6203116" y="3134439"/>
            <a:ext cx="1679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217495" y="4213938"/>
            <a:ext cx="13919" cy="5547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Oval 92"/>
              <p:cNvSpPr/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blipFill>
                <a:blip r:embed="rId3"/>
                <a:stretch>
                  <a:fillRect l="-61798" t="-97727" r="-60674" b="-137500"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 bwMode="auto">
          <a:xfrm flipH="1">
            <a:off x="6468869" y="3951383"/>
            <a:ext cx="283168" cy="7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99" name="TextBox 98"/>
          <p:cNvSpPr txBox="1"/>
          <p:nvPr/>
        </p:nvSpPr>
        <p:spPr bwMode="auto">
          <a:xfrm>
            <a:off x="6182021" y="3388014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6217494" y="4103633"/>
            <a:ext cx="26962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-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970626" y="4844072"/>
            <a:ext cx="2162660" cy="893076"/>
            <a:chOff x="3970626" y="4844072"/>
            <a:chExt cx="2162660" cy="893076"/>
          </a:xfrm>
        </p:grpSpPr>
        <p:grpSp>
          <p:nvGrpSpPr>
            <p:cNvPr id="105" name="Group 104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4671522" y="4426180"/>
                  <a:ext cx="1616377" cy="658516"/>
                  <a:chOff x="5777345" y="1998864"/>
                  <a:chExt cx="2424546" cy="987766"/>
                </a:xfrm>
              </p:grpSpPr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69" name="Straight Connector 6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70" name="Straight Connector 6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65" name="Freeform: Shape 64"/>
                  <p:cNvSpPr/>
                  <p:nvPr/>
                </p:nvSpPr>
                <p:spPr bwMode="auto">
                  <a:xfrm>
                    <a:off x="6186044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6" name="Freeform: Shape 65"/>
                  <p:cNvSpPr/>
                  <p:nvPr/>
                </p:nvSpPr>
                <p:spPr bwMode="auto">
                  <a:xfrm>
                    <a:off x="6812272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7" name="Freeform: Shape 66"/>
                  <p:cNvSpPr/>
                  <p:nvPr/>
                </p:nvSpPr>
                <p:spPr bwMode="auto">
                  <a:xfrm>
                    <a:off x="7438498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Rectangle 103"/>
                <p:cNvSpPr/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195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/>
          <p:cNvGrpSpPr/>
          <p:nvPr/>
        </p:nvGrpSpPr>
        <p:grpSpPr>
          <a:xfrm>
            <a:off x="3931024" y="2068850"/>
            <a:ext cx="2162660" cy="893076"/>
            <a:chOff x="3970626" y="4844072"/>
            <a:chExt cx="2162660" cy="893076"/>
          </a:xfrm>
        </p:grpSpPr>
        <p:grpSp>
          <p:nvGrpSpPr>
            <p:cNvPr id="109" name="Group 108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113" name="Rectangle 112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>
                  <a:off x="4666890" y="4426180"/>
                  <a:ext cx="1621009" cy="658516"/>
                  <a:chOff x="5770397" y="1998864"/>
                  <a:chExt cx="2431494" cy="987766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119" name="Straight Connector 11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20" name="Straight Connector 11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116" name="Freeform: Shape 115"/>
                  <p:cNvSpPr/>
                  <p:nvPr/>
                </p:nvSpPr>
                <p:spPr bwMode="auto">
                  <a:xfrm>
                    <a:off x="5770397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 bwMode="auto">
                  <a:xfrm>
                    <a:off x="6396626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 bwMode="auto">
                  <a:xfrm>
                    <a:off x="7022851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Rectangle 109"/>
                <p:cNvSpPr/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pc="-1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>
            <p:sp>
              <p:nvSpPr>
                <p:cNvPr id="110" name="Rectangle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  <a:blipFill>
                  <a:blip r:embed="rId5"/>
                  <a:stretch>
                    <a:fillRect l="-5479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/>
          <p:cNvSpPr txBox="1"/>
          <p:nvPr/>
        </p:nvSpPr>
        <p:spPr bwMode="auto">
          <a:xfrm>
            <a:off x="4234062" y="3162981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 err="1">
                <a:latin typeface="Bodoni MT" panose="02070603080606020203" pitchFamily="18" charset="0"/>
              </a:rPr>
              <a:t>i</a:t>
            </a:r>
            <a:r>
              <a:rPr lang="en-US" sz="1800" i="1" dirty="0"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261117" y="4369074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>
                <a:latin typeface="Bodoni MT" panose="02070603080606020203" pitchFamily="18" charset="0"/>
              </a:rPr>
              <a:t>j 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8566906" y="3910542"/>
            <a:ext cx="316112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Bodoni MT" panose="02070603080606020203" pitchFamily="18" charset="0"/>
              </a:rPr>
              <a:t>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/>
              <p:cNvSpPr/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  <a:blipFill>
                <a:blip r:embed="rId6"/>
                <a:stretch>
                  <a:fillRect l="-625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Resultant torque </a:t>
                </a:r>
                <a14:m>
                  <m:oMath xmlns:m="http://schemas.openxmlformats.org/officeDocument/2006/math">
                    <m:r>
                      <a:rPr lang="el-GR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baseline="-25000" dirty="0"/>
              </a:p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:endParaRPr lang="en-US" sz="1800" i="1" dirty="0">
                  <a:latin typeface="Bodoni MT" panose="02070603080606020203" pitchFamily="18" charset="0"/>
                </a:endParaRPr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blipFill>
                <a:blip r:embed="rId7"/>
                <a:stretch>
                  <a:fillRect l="-2500" t="-90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738699"/>
                <a:ext cx="4888582" cy="156966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Activation of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Angular position and reference position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     : Torque acting on the joint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38699"/>
                <a:ext cx="4888582" cy="1569660"/>
              </a:xfrm>
              <a:prstGeom prst="rect">
                <a:avLst/>
              </a:prstGeom>
              <a:blipFill>
                <a:blip r:embed="rId3"/>
                <a:stretch>
                  <a:fillRect l="-374" t="-1938" r="-374" b="-503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4653622" y="1715089"/>
            <a:ext cx="4451034" cy="3637895"/>
            <a:chOff x="4653622" y="1715089"/>
            <a:chExt cx="4451034" cy="363789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297616" y="1715089"/>
              <a:ext cx="1174833" cy="1033463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Feedback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653622" y="2035809"/>
              <a:ext cx="4451034" cy="3317175"/>
              <a:chOff x="4654640" y="1705757"/>
              <a:chExt cx="4451034" cy="331717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54640" y="1705757"/>
                <a:ext cx="4355581" cy="2743562"/>
                <a:chOff x="498763" y="2764840"/>
                <a:chExt cx="4073635" cy="279434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 bwMode="auto">
                    <a:xfrm>
                      <a:off x="498763" y="2764840"/>
                      <a:ext cx="4059382" cy="734291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b="0" i="1" spc="-3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𝑢𝑖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𝑢𝑗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98763" y="2764840"/>
                      <a:ext cx="4059382" cy="73429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/>
                    <p:cNvSpPr/>
                    <p:nvPr/>
                  </p:nvSpPr>
                  <p:spPr bwMode="auto">
                    <a:xfrm>
                      <a:off x="505241" y="3616046"/>
                      <a:ext cx="4059382" cy="711779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lang="en-US" sz="1800" spc="-150" baseline="30000" dirty="0"/>
                        <a:t>+</a:t>
                      </a:r>
                    </a:p>
                    <a:p>
                      <a:pPr marL="0" indent="0"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lang="en-US" sz="1800" spc="-150" baseline="30000" dirty="0"/>
                        <a:t>+</a:t>
                      </a:r>
                    </a:p>
                  </p:txBody>
                </p:sp>
              </mc:Choice>
              <mc:Fallback xmlns="">
                <p:sp>
                  <p:nvSpPr>
                    <p:cNvPr id="8" name="Rectangle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5241" y="3616046"/>
                      <a:ext cx="4059382" cy="71177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 bwMode="auto">
                    <a:xfrm>
                      <a:off x="505241" y="4444742"/>
                      <a:ext cx="4059383" cy="512618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l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800" spc="-150" dirty="0"/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5241" y="4444742"/>
                      <a:ext cx="4059383" cy="51261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 bwMode="auto">
                    <a:xfrm>
                      <a:off x="513014" y="5074276"/>
                      <a:ext cx="4059384" cy="484909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l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acc>
                              <m:accPr>
                                <m:chr m:val="̈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800" spc="-150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13014" y="5074276"/>
                      <a:ext cx="4059384" cy="48490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 bwMode="auto">
                  <a:xfrm>
                    <a:off x="7438551" y="4653600"/>
                    <a:ext cx="1667123" cy="369332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0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b="0" i="0" spc="-15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(0,∙)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38551" y="4653600"/>
                    <a:ext cx="166712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754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Group 63"/>
          <p:cNvGrpSpPr/>
          <p:nvPr/>
        </p:nvGrpSpPr>
        <p:grpSpPr>
          <a:xfrm>
            <a:off x="272126" y="1991837"/>
            <a:ext cx="4195369" cy="2503533"/>
            <a:chOff x="272126" y="1886327"/>
            <a:chExt cx="4195369" cy="2503533"/>
          </a:xfrm>
        </p:grpSpPr>
        <p:grpSp>
          <p:nvGrpSpPr>
            <p:cNvPr id="114" name="Group 113"/>
            <p:cNvGrpSpPr/>
            <p:nvPr/>
          </p:nvGrpSpPr>
          <p:grpSpPr>
            <a:xfrm>
              <a:off x="272126" y="1886327"/>
              <a:ext cx="4195369" cy="2503533"/>
              <a:chOff x="330182" y="1619786"/>
              <a:chExt cx="4195369" cy="25035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850183" y="2178194"/>
                <a:ext cx="1407442" cy="1945125"/>
                <a:chOff x="5349240" y="1317001"/>
                <a:chExt cx="2531650" cy="3304289"/>
              </a:xfrm>
            </p:grpSpPr>
            <p:sp>
              <p:nvSpPr>
                <p:cNvPr id="61" name="Rectangle: Rounded Corners 60"/>
                <p:cNvSpPr/>
                <p:nvPr/>
              </p:nvSpPr>
              <p:spPr bwMode="auto">
                <a:xfrm>
                  <a:off x="5440680" y="2231491"/>
                  <a:ext cx="609600" cy="23897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5349240" y="3016061"/>
                  <a:ext cx="1158240" cy="820657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5595844" y="1317001"/>
                  <a:ext cx="2285046" cy="1329310"/>
                  <a:chOff x="5656804" y="1164601"/>
                  <a:chExt cx="2285046" cy="1329310"/>
                </a:xfrm>
              </p:grpSpPr>
              <p:sp>
                <p:nvSpPr>
                  <p:cNvPr id="71" name="Rectangle 70"/>
                  <p:cNvSpPr/>
                  <p:nvPr/>
                </p:nvSpPr>
                <p:spPr bwMode="auto">
                  <a:xfrm rot="18838345">
                    <a:off x="5545325" y="1739462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5656804" y="2071755"/>
                    <a:ext cx="339918" cy="33991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 bwMode="auto">
                  <a:xfrm rot="1095735">
                    <a:off x="6612540" y="1565228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445227" y="1232612"/>
                    <a:ext cx="339918" cy="339918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 rot="2540035">
                    <a:off x="6096436" y="1317585"/>
                    <a:ext cx="149636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 rot="2540035">
                    <a:off x="6327158" y="1569859"/>
                    <a:ext cx="149635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330182" y="1769268"/>
                <a:ext cx="2734399" cy="2004446"/>
                <a:chOff x="1249680" y="1611717"/>
                <a:chExt cx="6004907" cy="4347705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1249680" y="1801070"/>
                  <a:ext cx="6004907" cy="3800824"/>
                  <a:chOff x="1249680" y="1801070"/>
                  <a:chExt cx="6004907" cy="3800824"/>
                </a:xfrm>
              </p:grpSpPr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/>
                      <p:cNvSpPr/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𝒋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8" name="Straight Connector 37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0" name="Straight Connector 59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8" name="Straight Connector 57"/>
                    <p:cNvCxnSpPr>
                      <a:endCxn id="57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>
                      <a:endCxn id="55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3" name="Arc 52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1" name="Arc 50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2" name="Oval 51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4206241" y="4552948"/>
                    <a:ext cx="2126391" cy="675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 flipV="1">
                    <a:off x="4175760" y="2886286"/>
                    <a:ext cx="3078827" cy="550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644759" y="2356889"/>
                <a:ext cx="607382" cy="142945"/>
                <a:chOff x="4374092" y="1380142"/>
                <a:chExt cx="654483" cy="142808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374092" y="1383607"/>
                  <a:ext cx="458720" cy="116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4826470" y="1380142"/>
                  <a:ext cx="144556" cy="7827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60000" flipV="1">
                  <a:off x="4904547" y="1381989"/>
                  <a:ext cx="124028" cy="140961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2637634" y="2575387"/>
                <a:ext cx="931231" cy="560231"/>
                <a:chOff x="4397871" y="1807604"/>
                <a:chExt cx="1003445" cy="55969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flipV="1">
                  <a:off x="4397871" y="1807604"/>
                  <a:ext cx="1003445" cy="552478"/>
                  <a:chOff x="4397871" y="1404335"/>
                  <a:chExt cx="1003445" cy="552478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4397871" y="1404335"/>
                    <a:ext cx="1003445" cy="47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 flipH="1">
                    <a:off x="5278278" y="1790921"/>
                    <a:ext cx="114806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 flipV="1">
                    <a:off x="5227719" y="1817781"/>
                    <a:ext cx="123608" cy="139032"/>
                  </a:xfrm>
                  <a:prstGeom prst="line">
                    <a:avLst/>
                  </a:prstGeom>
                  <a:solidFill>
                    <a:srgbClr val="FFA366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388324" y="1961612"/>
                  <a:ext cx="353" cy="40568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26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000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551737" y="2407836"/>
                <a:ext cx="605286" cy="9919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Arc 89"/>
              <p:cNvSpPr/>
              <p:nvPr/>
            </p:nvSpPr>
            <p:spPr bwMode="auto">
              <a:xfrm rot="3286230">
                <a:off x="3656348" y="2506898"/>
                <a:ext cx="428016" cy="415307"/>
              </a:xfrm>
              <a:prstGeom prst="arc">
                <a:avLst>
                  <a:gd name="adj1" fmla="val 16200000"/>
                  <a:gd name="adj2" fmla="val 23079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pc="-3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i="1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Group 110"/>
              <p:cNvGrpSpPr/>
              <p:nvPr/>
            </p:nvGrpSpPr>
            <p:grpSpPr>
              <a:xfrm>
                <a:off x="1626117" y="1651899"/>
                <a:ext cx="2388530" cy="1366297"/>
                <a:chOff x="1626117" y="1651899"/>
                <a:chExt cx="2388530" cy="1366297"/>
              </a:xfrm>
            </p:grpSpPr>
            <p:cxnSp>
              <p:nvCxnSpPr>
                <p:cNvPr id="94" name="Connector: Elbow 93"/>
                <p:cNvCxnSpPr/>
                <p:nvPr/>
              </p:nvCxnSpPr>
              <p:spPr bwMode="auto">
                <a:xfrm rot="10800000" flipV="1">
                  <a:off x="1635994" y="1651899"/>
                  <a:ext cx="2378653" cy="608794"/>
                </a:xfrm>
                <a:prstGeom prst="bentConnector3">
                  <a:avLst>
                    <a:gd name="adj1" fmla="val 83561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4013314" y="1652362"/>
                  <a:ext cx="0" cy="657072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2030408" y="2234290"/>
                  <a:ext cx="0" cy="78367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Arrow Connector 107"/>
                <p:cNvCxnSpPr/>
                <p:nvPr/>
              </p:nvCxnSpPr>
              <p:spPr bwMode="auto">
                <a:xfrm flipH="1">
                  <a:off x="1626117" y="3016589"/>
                  <a:ext cx="412585" cy="160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12" name="Rectangle 111"/>
              <p:cNvSpPr/>
              <p:nvPr/>
            </p:nvSpPr>
            <p:spPr>
              <a:xfrm>
                <a:off x="2684578" y="1619786"/>
                <a:ext cx="1378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/>
                  <a:t>Proprioceptive</a:t>
                </a:r>
              </a:p>
              <a:p>
                <a:pPr algn="r"/>
                <a:r>
                  <a:rPr lang="en-US" sz="1400" dirty="0"/>
                  <a:t>feedback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9644" y="2394637"/>
              <a:ext cx="448714" cy="1065916"/>
              <a:chOff x="579644" y="2394637"/>
              <a:chExt cx="448714" cy="10659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/>
                  <p:cNvSpPr/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387335" y="854983"/>
            <a:ext cx="8715189" cy="707886"/>
            <a:chOff x="387335" y="854983"/>
            <a:chExt cx="8715189" cy="707886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87335" y="854983"/>
              <a:ext cx="7423264" cy="7078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Mathematical model of neural rhythm generators</a:t>
              </a:r>
            </a:p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Based on a piece-wise linear set differential equations</a:t>
              </a: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048757" y="885570"/>
              <a:ext cx="2053767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[Matsuoka, 1985, 1987]</a:t>
              </a:r>
            </a:p>
          </p:txBody>
        </p:sp>
        <p:sp>
          <p:nvSpPr>
            <p:cNvPr id="82" name="TextBox 81"/>
            <p:cNvSpPr txBox="1"/>
            <p:nvPr/>
          </p:nvSpPr>
          <p:spPr bwMode="auto">
            <a:xfrm>
              <a:off x="7048757" y="1110903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4654675" y="2044257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61935" y="2864315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54681" y="3669854"/>
            <a:ext cx="4347268" cy="52425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661935" y="4302582"/>
            <a:ext cx="4347268" cy="4707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85" grpId="0" animBg="1"/>
      <p:bldP spid="85" grpId="1" animBg="1"/>
      <p:bldP spid="88" grpId="0" animBg="1"/>
      <p:bldP spid="88" grpId="1" animBg="1"/>
      <p:bldP spid="93" grpId="0" animBg="1"/>
      <p:bldP spid="9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Output 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1231778"/>
            <a:ext cx="9187595" cy="2268051"/>
            <a:chOff x="121603" y="616303"/>
            <a:chExt cx="9187595" cy="226805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65618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61630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62428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4107246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3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3659690" cy="2002536"/>
                <a:chOff x="1249680" y="1611717"/>
                <a:chExt cx="7458511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7458511" cy="3800824"/>
                  <a:chOff x="1249680" y="1801070"/>
                  <a:chExt cx="7458511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54" name="Straight Connector 53"/>
                  <p:cNvCxnSpPr/>
                  <p:nvPr/>
                </p:nvCxnSpPr>
                <p:spPr bwMode="auto">
                  <a:xfrm>
                    <a:off x="4206240" y="4552949"/>
                    <a:ext cx="2243810" cy="1074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>
                    <a:off x="4175759" y="2891789"/>
                    <a:ext cx="4532432" cy="339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5548312" y="1367864"/>
                <a:ext cx="424598" cy="341558"/>
                <a:chOff x="5548312" y="1367864"/>
                <a:chExt cx="424598" cy="3415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67864"/>
                  <a:ext cx="340235" cy="2505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563737" cy="2002992"/>
                <a:chOff x="1249680" y="1611717"/>
                <a:chExt cx="5222401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222401" cy="3800824"/>
                  <a:chOff x="1249680" y="1801070"/>
                  <a:chExt cx="5222401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95" name="Straight Connector 94"/>
                  <p:cNvCxnSpPr/>
                  <p:nvPr/>
                </p:nvCxnSpPr>
                <p:spPr bwMode="auto">
                  <a:xfrm flipV="1">
                    <a:off x="4206239" y="4547579"/>
                    <a:ext cx="2265842" cy="537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93" name="Straight Connector 92"/>
                  <p:cNvCxnSpPr/>
                  <p:nvPr/>
                </p:nvCxnSpPr>
                <p:spPr bwMode="auto">
                  <a:xfrm>
                    <a:off x="4175759" y="2891789"/>
                    <a:ext cx="2225179" cy="4219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82929" y="3766508"/>
                <a:ext cx="2091604" cy="332933"/>
                <a:chOff x="4402263" y="1916239"/>
                <a:chExt cx="2091604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402263" y="1916239"/>
                  <a:ext cx="2091604" cy="324675"/>
                  <a:chOff x="4402263" y="1523503"/>
                  <a:chExt cx="2091604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>
                    <a:off x="4402263" y="1523503"/>
                    <a:ext cx="209160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27613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-1150" y="1873530"/>
            <a:ext cx="4501543" cy="2822383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567601" y="1764874"/>
            <a:ext cx="4769829" cy="2971700"/>
            <a:chOff x="4749155" y="805559"/>
            <a:chExt cx="4142232" cy="2638594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5559"/>
              <a:ext cx="4142232" cy="2638594"/>
              <a:chOff x="15" y="334"/>
              <a:chExt cx="5730" cy="3650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4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430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287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6735</TotalTime>
  <Words>1416</Words>
  <Application>Microsoft Office PowerPoint</Application>
  <PresentationFormat>On-screen Show (4:3)</PresentationFormat>
  <Paragraphs>349</Paragraphs>
  <Slides>20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Bodoni MT</vt:lpstr>
      <vt:lpstr>Cambria Math</vt:lpstr>
      <vt:lpstr>Droid Sans Fallback</vt:lpstr>
      <vt:lpstr>FreeSans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Output Pattern Modulation</vt:lpstr>
      <vt:lpstr>Coupling of oscillators</vt:lpstr>
      <vt:lpstr>Anti-phase / in-phase oscillations</vt:lpstr>
      <vt:lpstr>Robot Joint Control</vt:lpstr>
      <vt:lpstr>Joint Control Demonstration</vt:lpstr>
      <vt:lpstr>Conclusion</vt:lpstr>
      <vt:lpstr>Future Work</vt:lpstr>
      <vt:lpstr>Neural oscillator network</vt:lpstr>
      <vt:lpstr>Balance Controller</vt:lpstr>
      <vt:lpstr>Literature</vt:lpstr>
      <vt:lpstr>Thank you</vt:lpstr>
      <vt:lpstr>Extra slides</vt:lpstr>
      <vt:lpstr>Different Coupling Mechanisms</vt:lpstr>
      <vt:lpstr>Stable Attractors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216</cp:revision>
  <cp:lastPrinted>2002-01-28T12:49:24Z</cp:lastPrinted>
  <dcterms:created xsi:type="dcterms:W3CDTF">2017-03-04T21:36:28Z</dcterms:created>
  <dcterms:modified xsi:type="dcterms:W3CDTF">2017-03-27T14:08:46Z</dcterms:modified>
</cp:coreProperties>
</file>